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71625C-2F72-4DBA-9836-803303D7901B}">
  <a:tblStyle styleId="{8271625C-2F72-4DBA-9836-803303D790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maticS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5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e6520a1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e6520a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a4922d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6fa4922d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cb2c2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6fcb2c2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we create arrays we are creating spots to put the variables, imagine if your had a filing cabinet, and you were putting folders away, you would have subsections to help organize your folders. This is a similar idea, where the different indexes are the subsections which are separating your folders. So if we flip through the sections until we get to index 2 and pull out the variable inside of it, we see the value is 303.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Like many computer things, this has a little quirk to it, where indexing starts at 0 rather than 1, so to grab the third variable the index for it is actually 2.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52758c849144a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52758c849144a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a2863b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1a2863b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a2863bac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1a2863ba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80f6e2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80f6e2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balls = [ 20, 20, 20, 20 ]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speeds = [ 1, 3, 4, 2 ]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size(640, 480)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background(240)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circle(100, balls[0],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circle(200, balls[1],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circle(300, balls[2],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circle(400, balls[3],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balls[0] += speeds[0]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balls[1] += speeds[1]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balls[2] += speeds[2]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balls[3] += speeds[3]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1623e42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81623e42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a2863ba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a2863ba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a2863b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a2863b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a2863ba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a2863b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circles = [200, 175, 150, 125, 100, 75, 50, 25]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Since we're only drawing things once, we can do everything inside of setup this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circles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size(300,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diameter in circles: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circle(150, 150, diameter)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000ee66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000ee66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2c235c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2c235c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circles = [200, 175, 150, 125, 100, 75, 50, 25]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Since we're only drawing things once, we can do everything inside of setup this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circles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size(300,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diameter in circles: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if diameter &gt; 150: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fill(255,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elif diameter &gt; 100: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fill(200, 200,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fill(100, 200,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circle(150, 150, diameter)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1658c7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1658c7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b11d5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b11d5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fcb2c28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fcb2c28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Draws a Venn Diagram to illustrate if, elif and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              # Draw White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line(0, 500, 1000, 500)      # Draw line from (0,500) to (1000,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line(500, 500, 500, 1000)    # Draw line from (500, 500) to (500,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mouseY &lt; 500:             # Top Half of the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mouseX &gt; 500:           # Lower left half of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255,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                        # Lower right half of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0, 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circle(mouseX, mouseY, 150)  # Draw Circle at (mouseX, mouseY) with Radius = 150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Text labels to make it easier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fill(0) # Make Text black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textSize(32)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textAlign(CENTER)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text("if mouseY &lt; 500", 500, 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text("elif mouseX &gt; 500", 250, 532)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text("else", 750, 532)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fcb2c28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fcb2c28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9f5bcb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9f5bcb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Creates a grid that changes colour and shape based on position of mouse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Guiding lines to make things easier to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line(500, 0, 500,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line(0, 500, 1000,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Don't need to be global because they reset every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top = mouseY &lt;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bottom = mouseY &gt;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right = mouseX &gt;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left = mouseX &lt;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Colour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top and left: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bottom and right: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255,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0, 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Shape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right and not bottom: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square(mouseX, mouseY,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circle(mouseX, mouseY,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cb2c28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cb2c28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radius =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radius + 1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size(400, 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ellipseMode(RADIUS)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radius,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ellipse(x, radius, radius, radius)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x &lt;= radius or x &gt;= width - radius: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speed *= 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x += speed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cb2c28b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cb2c28b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250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xVel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yVel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x,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size(600, 600)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Start in random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x = random(100,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y = random(100,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x, y, xVel, yVel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x &gt;= width - 25 or x &lt;= 25: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xVel *= 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y &gt;= width - 25 or y &lt;= 25: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yVel *= 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x += xVel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y += yVel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ellipse(x, y, 50,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6aac91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6f6aac91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6aac91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6f6aac91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Shopping list analogy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4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gif"/><Relationship Id="rId4" Type="http://schemas.openxmlformats.org/officeDocument/2006/relationships/image" Target="../media/image8.gif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How do I make a list?</a:t>
            </a:r>
            <a:endParaRPr/>
          </a:p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1228675"/>
            <a:ext cx="8520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[]</a:t>
            </a:r>
            <a:r>
              <a:rPr lang="en"/>
              <a:t> tells the computer that we want to make a </a:t>
            </a:r>
            <a:r>
              <a:rPr b="1" lang="en"/>
              <a:t>list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Lists can hold any type of data: numbers, strings, booleans, or anything else!</a:t>
            </a:r>
            <a:br>
              <a:rPr lang="en"/>
            </a:br>
            <a:br>
              <a:rPr lang="en"/>
            </a:br>
            <a:r>
              <a:rPr lang="en"/>
              <a:t>	   </a:t>
            </a:r>
            <a:r>
              <a:rPr lang="en">
                <a:solidFill>
                  <a:schemeClr val="accent3"/>
                </a:solidFill>
              </a:rPr>
              <a:t># Create a list of numbers</a:t>
            </a:r>
            <a:r>
              <a:rPr lang="en"/>
              <a:t>            </a:t>
            </a:r>
            <a:br>
              <a:rPr lang="en"/>
            </a:br>
            <a:r>
              <a:rPr lang="en"/>
              <a:t>		random_numbers = [101, -2, 303, 44]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		</a:t>
            </a:r>
            <a:r>
              <a:rPr lang="en">
                <a:solidFill>
                  <a:schemeClr val="accent3"/>
                </a:solidFill>
              </a:rPr>
              <a:t># Create a list of student names</a:t>
            </a:r>
            <a:br>
              <a:rPr lang="en"/>
            </a:br>
            <a:r>
              <a:rPr lang="en"/>
              <a:t>			students = [</a:t>
            </a:r>
            <a:r>
              <a:rPr lang="en">
                <a:solidFill>
                  <a:schemeClr val="accent4"/>
                </a:solidFill>
              </a:rPr>
              <a:t>“Henry”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“Alice”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“Jack”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“Alex”</a:t>
            </a:r>
            <a:r>
              <a:rPr lang="en"/>
              <a:t>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311675" y="1054050"/>
            <a:ext cx="5299500" cy="3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list’s</a:t>
            </a:r>
            <a:r>
              <a:rPr lang="en"/>
              <a:t> data is accessed via an </a:t>
            </a:r>
            <a:br>
              <a:rPr lang="en"/>
            </a:br>
            <a:r>
              <a:rPr b="1" lang="en"/>
              <a:t>i</a:t>
            </a:r>
            <a:r>
              <a:rPr b="1" lang="en"/>
              <a:t>ndex</a:t>
            </a:r>
            <a:r>
              <a:rPr lang="en"/>
              <a:t>. If we had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my_numbers = [101, -2, 303, 44]</a:t>
            </a:r>
            <a:br>
              <a:rPr b="1" lang="en" sz="2000"/>
            </a:br>
            <a:br>
              <a:rPr b="1" lang="en" sz="2000"/>
            </a:br>
            <a:r>
              <a:rPr b="1" lang="en" sz="2000" u="sng">
                <a:solidFill>
                  <a:srgbClr val="FF0000"/>
                </a:solidFill>
              </a:rPr>
              <a:t>LISTS START AT INDEX 0</a:t>
            </a:r>
            <a:endParaRPr b="1" sz="2000" u="sng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br>
              <a:rPr lang="en"/>
            </a:br>
            <a:r>
              <a:rPr lang="en"/>
              <a:t>So, to</a:t>
            </a:r>
            <a:r>
              <a:rPr lang="en"/>
              <a:t> get the </a:t>
            </a:r>
            <a:r>
              <a:rPr b="1" lang="en"/>
              <a:t>third</a:t>
            </a:r>
            <a:r>
              <a:rPr lang="en"/>
              <a:t> value in the list, you would need to use </a:t>
            </a:r>
            <a:r>
              <a:rPr b="1" lang="en"/>
              <a:t>index</a:t>
            </a:r>
            <a:r>
              <a:rPr lang="en"/>
              <a:t> </a:t>
            </a:r>
            <a:r>
              <a:rPr b="1" lang="en"/>
              <a:t>2</a:t>
            </a:r>
            <a:endParaRPr>
              <a:solidFill>
                <a:srgbClr val="3D85C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85C6"/>
                </a:solidFill>
              </a:rPr>
              <a:t>print</a:t>
            </a:r>
            <a:r>
              <a:rPr lang="en"/>
              <a:t>( </a:t>
            </a:r>
            <a:r>
              <a:rPr lang="en"/>
              <a:t>my_numbers</a:t>
            </a:r>
            <a:r>
              <a:rPr lang="en"/>
              <a:t>[</a:t>
            </a:r>
            <a:r>
              <a:rPr b="1" lang="en"/>
              <a:t>2</a:t>
            </a:r>
            <a:r>
              <a:rPr lang="en"/>
              <a:t>] 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292850"/>
            <a:ext cx="4267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Inside a list</a:t>
            </a:r>
            <a:endParaRPr/>
          </a:p>
        </p:txBody>
      </p:sp>
      <p:graphicFrame>
        <p:nvGraphicFramePr>
          <p:cNvPr id="171" name="Google Shape;171;p35"/>
          <p:cNvGraphicFramePr/>
          <p:nvPr/>
        </p:nvGraphicFramePr>
        <p:xfrm>
          <a:off x="5943550" y="12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{8271625C-2F72-4DBA-9836-803303D7901B}</a:tableStyleId>
              </a:tblPr>
              <a:tblGrid>
                <a:gridCol w="1248300"/>
                <a:gridCol w="1248300"/>
              </a:tblGrid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101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-2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303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44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our list bigger</a:t>
            </a:r>
            <a:endParaRPr/>
          </a:p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11700" y="1228675"/>
            <a:ext cx="5728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</a:t>
            </a:r>
            <a:r>
              <a:rPr b="1" lang="en">
                <a:solidFill>
                  <a:schemeClr val="accent3"/>
                </a:solidFill>
              </a:rPr>
              <a:t>Empty</a:t>
            </a:r>
            <a:r>
              <a:rPr lang="en">
                <a:solidFill>
                  <a:schemeClr val="accent3"/>
                </a:solidFill>
              </a:rPr>
              <a:t> shopping list</a:t>
            </a:r>
            <a:endParaRPr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shopping_list</a:t>
            </a:r>
            <a:r>
              <a:rPr lang="en" sz="2000"/>
              <a:t> = </a:t>
            </a:r>
            <a:r>
              <a:rPr lang="en"/>
              <a:t>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We start adding strings to the end</a:t>
            </a:r>
            <a:endParaRPr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shopping_list.append(</a:t>
            </a:r>
            <a:r>
              <a:rPr lang="en" sz="2000">
                <a:solidFill>
                  <a:srgbClr val="8E7CC3"/>
                </a:solidFill>
              </a:rPr>
              <a:t>“eggs”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</a:t>
            </a:r>
            <a:r>
              <a:rPr lang="en" sz="2000"/>
              <a:t>.append(</a:t>
            </a:r>
            <a:r>
              <a:rPr lang="en" sz="2000">
                <a:solidFill>
                  <a:srgbClr val="8E7CC3"/>
                </a:solidFill>
              </a:rPr>
              <a:t>“ham”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</a:t>
            </a:r>
            <a:r>
              <a:rPr lang="en" sz="2000"/>
              <a:t>.append(</a:t>
            </a:r>
            <a:r>
              <a:rPr lang="en" sz="2000">
                <a:solidFill>
                  <a:srgbClr val="8E7CC3"/>
                </a:solidFill>
              </a:rPr>
              <a:t>“cheese”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shopping_list.append(</a:t>
            </a:r>
            <a:r>
              <a:rPr lang="en" sz="2000">
                <a:solidFill>
                  <a:srgbClr val="8E7CC3"/>
                </a:solidFill>
              </a:rPr>
              <a:t>“onions”</a:t>
            </a:r>
            <a:r>
              <a:rPr lang="en" sz="2000"/>
              <a:t>)</a:t>
            </a:r>
            <a:endParaRPr sz="2000"/>
          </a:p>
        </p:txBody>
      </p:sp>
      <p:graphicFrame>
        <p:nvGraphicFramePr>
          <p:cNvPr id="178" name="Google Shape;178;p36"/>
          <p:cNvGraphicFramePr/>
          <p:nvPr/>
        </p:nvGraphicFramePr>
        <p:xfrm>
          <a:off x="6040000" y="12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{8271625C-2F72-4DBA-9836-803303D7901B}</a:tableStyleId>
              </a:tblPr>
              <a:tblGrid>
                <a:gridCol w="1248300"/>
                <a:gridCol w="1248300"/>
              </a:tblGrid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“eggs”</a:t>
                      </a:r>
                      <a:endParaRPr sz="16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“ham”</a:t>
                      </a:r>
                      <a:endParaRPr sz="16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“cheese”</a:t>
                      </a:r>
                      <a:endParaRPr sz="16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“onions”</a:t>
                      </a:r>
                      <a:endParaRPr sz="16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length of our lists</a:t>
            </a:r>
            <a:endParaRPr/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see how long our list is, we can use </a:t>
            </a:r>
            <a:r>
              <a:rPr b="1" lang="en">
                <a:solidFill>
                  <a:srgbClr val="61C4EB"/>
                </a:solidFill>
              </a:rPr>
              <a:t>len</a:t>
            </a:r>
            <a:r>
              <a:rPr lang="en"/>
              <a:t>()</a:t>
            </a:r>
            <a:br>
              <a:rPr lang="en"/>
            </a:br>
            <a:r>
              <a:rPr lang="en"/>
              <a:t>For example, if we </a:t>
            </a:r>
            <a:r>
              <a:rPr lang="en"/>
              <a:t>h</a:t>
            </a:r>
            <a:r>
              <a:rPr lang="en"/>
              <a:t>ad a list of students: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students = [</a:t>
            </a:r>
            <a:r>
              <a:rPr lang="en">
                <a:solidFill>
                  <a:schemeClr val="accent4"/>
                </a:solidFill>
              </a:rPr>
              <a:t>“Henry”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“Alice”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“Jack”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“Alex”</a:t>
            </a:r>
            <a:r>
              <a:rPr lang="en"/>
              <a:t>]</a:t>
            </a:r>
            <a:br>
              <a:rPr lang="en"/>
            </a:br>
            <a:br>
              <a:rPr lang="en"/>
            </a:br>
            <a:r>
              <a:rPr lang="en"/>
              <a:t>To print its length, we could just do: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amount = </a:t>
            </a:r>
            <a:r>
              <a:rPr b="1" lang="en">
                <a:solidFill>
                  <a:srgbClr val="61C4EB"/>
                </a:solidFill>
              </a:rPr>
              <a:t>len</a:t>
            </a:r>
            <a:r>
              <a:rPr lang="en"/>
              <a:t>(students)</a:t>
            </a:r>
            <a:br>
              <a:rPr lang="en"/>
            </a:b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(amount)</a:t>
            </a:r>
            <a:br>
              <a:rPr lang="en"/>
            </a:br>
            <a:r>
              <a:rPr lang="en">
                <a:solidFill>
                  <a:srgbClr val="9E9E9E"/>
                </a:solidFill>
              </a:rPr>
              <a:t># This will print out: 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Lists is just like Using Variables</a:t>
            </a:r>
            <a:endParaRPr/>
          </a:p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sizes = [30, 40, 6]</a:t>
            </a:r>
            <a:br>
              <a:rPr lang="en"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# We can use it for drawing</a:t>
            </a:r>
            <a:br>
              <a:rPr lang="en">
                <a:solidFill>
                  <a:srgbClr val="61C4EB"/>
                </a:solidFill>
              </a:rPr>
            </a:b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>
                <a:solidFill>
                  <a:schemeClr val="accent2"/>
                </a:solidFill>
              </a:rPr>
              <a:t>(100, 100, sizes[0])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# Or for changing other variables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x = sizes[1] + 3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</a:rPr>
              <a:t># And we can also update the list too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sizes[2] = 20 * 30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555600"/>
            <a:ext cx="5853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</a:t>
            </a:r>
            <a:r>
              <a:rPr lang="en" sz="4200">
                <a:highlight>
                  <a:schemeClr val="dk1"/>
                </a:highlight>
              </a:rPr>
              <a:t>: moving balls </a:t>
            </a:r>
            <a:endParaRPr sz="4200">
              <a:highlight>
                <a:schemeClr val="dk1"/>
              </a:highlight>
            </a:endParaRPr>
          </a:p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389600"/>
            <a:ext cx="46680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lists to draw 4 balls that will all move down the screen at different speeds!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u="sng"/>
              <a:t>Hint:</a:t>
            </a:r>
            <a:r>
              <a:rPr lang="en" sz="2000"/>
              <a:t> Use two different lists, one for their speeds, and one for their y-positions</a:t>
            </a:r>
            <a:endParaRPr sz="2000"/>
          </a:p>
        </p:txBody>
      </p:sp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 b="2223" l="2047" r="20113" t="6660"/>
          <a:stretch/>
        </p:blipFill>
        <p:spPr>
          <a:xfrm>
            <a:off x="5700725" y="1389600"/>
            <a:ext cx="2818224" cy="26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Loops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(The basics)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Loops?</a:t>
            </a:r>
            <a:endParaRPr/>
          </a:p>
        </p:txBody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Loops repeat code a certain number of times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 </a:t>
            </a:r>
            <a:r>
              <a:rPr b="1" lang="en"/>
              <a:t>draw</a:t>
            </a:r>
            <a:r>
              <a:rPr lang="en"/>
              <a:t>(): is just a big loop that repeats forever!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CF31"/>
                </a:solidFill>
              </a:rPr>
              <a:t>Start of Loop</a:t>
            </a:r>
            <a:endParaRPr b="1">
              <a:solidFill>
                <a:srgbClr val="31CF3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9E9E9E"/>
                </a:solidFill>
              </a:rPr>
              <a:t>  # Code…</a:t>
            </a:r>
            <a:endParaRPr>
              <a:solidFill>
                <a:srgbClr val="9E9E9E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End of Loop</a:t>
            </a:r>
            <a:endParaRPr b="1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 we’ll learn the most common type of loop: </a:t>
            </a:r>
            <a:r>
              <a:rPr b="1" lang="en"/>
              <a:t>for</a:t>
            </a:r>
            <a:r>
              <a:rPr lang="en"/>
              <a:t> loops</a:t>
            </a:r>
            <a:endParaRPr/>
          </a:p>
        </p:txBody>
      </p:sp>
      <p:sp>
        <p:nvSpPr>
          <p:cNvPr id="209" name="Google Shape;209;p41"/>
          <p:cNvSpPr/>
          <p:nvPr/>
        </p:nvSpPr>
        <p:spPr>
          <a:xfrm rot="-5400000">
            <a:off x="504225" y="2692650"/>
            <a:ext cx="1368000" cy="801000"/>
          </a:xfrm>
          <a:prstGeom prst="uturnArrow">
            <a:avLst>
              <a:gd fmla="val 25000" name="adj1"/>
              <a:gd fmla="val 24380" name="adj2"/>
              <a:gd fmla="val 25000" name="adj3"/>
              <a:gd fmla="val 43750" name="adj4"/>
              <a:gd fmla="val 100000" name="adj5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can Repeat Code in Lists</a:t>
            </a:r>
            <a:endParaRPr/>
          </a:p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item on this shopping list will be printed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shopping_list</a:t>
            </a:r>
            <a:r>
              <a:rPr lang="en" sz="2000"/>
              <a:t> = </a:t>
            </a:r>
            <a:r>
              <a:rPr lang="en"/>
              <a:t>[</a:t>
            </a:r>
            <a:r>
              <a:rPr lang="en">
                <a:solidFill>
                  <a:schemeClr val="accent4"/>
                </a:solidFill>
              </a:rPr>
              <a:t>“eggs”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“ham”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“cheese”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“onions”</a:t>
            </a:r>
            <a:r>
              <a:rPr lang="en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for</a:t>
            </a:r>
            <a:r>
              <a:rPr lang="en"/>
              <a:t> item </a:t>
            </a:r>
            <a:r>
              <a:rPr lang="en">
                <a:solidFill>
                  <a:srgbClr val="6AA84F"/>
                </a:solidFill>
              </a:rPr>
              <a:t>in</a:t>
            </a:r>
            <a:r>
              <a:rPr lang="en"/>
              <a:t> shopping_list: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9E9E9E"/>
                </a:solidFill>
              </a:rPr>
              <a:t># This is repeated for all items in shopping_list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(item)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Exercise 2: Simple dartboard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0" y="1452300"/>
            <a:ext cx="7305300" cy="3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3"/>
          <p:cNvPicPr preferRelativeResize="0"/>
          <p:nvPr/>
        </p:nvPicPr>
        <p:blipFill rotWithShape="1">
          <a:blip r:embed="rId3">
            <a:alphaModFix/>
          </a:blip>
          <a:srcRect b="0" l="0" r="2448" t="7227"/>
          <a:stretch/>
        </p:blipFill>
        <p:spPr>
          <a:xfrm>
            <a:off x="5804925" y="1389600"/>
            <a:ext cx="3027374" cy="30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389600"/>
            <a:ext cx="4799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simple dartboard, with a few rings of different sizes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Hint</a:t>
            </a:r>
            <a:r>
              <a:rPr lang="en" sz="1800" u="sng"/>
              <a:t>:</a:t>
            </a:r>
            <a:r>
              <a:rPr lang="en" sz="1800"/>
              <a:t> </a:t>
            </a:r>
            <a:r>
              <a:rPr lang="en"/>
              <a:t>Make an array of diameters, and use that in your loop to draw the circles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of </a:t>
            </a:r>
            <a:r>
              <a:rPr b="1" lang="en"/>
              <a:t>if/elif/else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Reviewing </a:t>
            </a:r>
            <a:r>
              <a:rPr b="1" lang="en"/>
              <a:t>logical expressions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 to </a:t>
            </a:r>
            <a:r>
              <a:rPr b="1" lang="en"/>
              <a:t>lists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Intro to </a:t>
            </a:r>
            <a:r>
              <a:rPr b="1" lang="en"/>
              <a:t>loops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Mixing for loops and if statements</a:t>
            </a:r>
            <a:endParaRPr/>
          </a:p>
        </p:txBody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179325" y="1248525"/>
            <a:ext cx="5787300" cy="3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the last example, how could we change the color of the circle when it gets bigger? Using </a:t>
            </a:r>
            <a:r>
              <a:rPr b="1" lang="en" sz="1600"/>
              <a:t>if statements</a:t>
            </a:r>
            <a:r>
              <a:rPr lang="en" sz="1600"/>
              <a:t>! In </a:t>
            </a:r>
            <a:r>
              <a:rPr lang="en" sz="1600">
                <a:solidFill>
                  <a:srgbClr val="61C4EB"/>
                </a:solidFill>
              </a:rPr>
              <a:t>setup</a:t>
            </a:r>
            <a:r>
              <a:rPr lang="en" sz="1600"/>
              <a:t>() we can add…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3C47D"/>
                </a:solidFill>
              </a:rPr>
              <a:t>for</a:t>
            </a:r>
            <a:r>
              <a:rPr lang="en" sz="1600"/>
              <a:t> diameter </a:t>
            </a:r>
            <a:r>
              <a:rPr lang="en" sz="1600">
                <a:solidFill>
                  <a:srgbClr val="93C47D"/>
                </a:solidFill>
              </a:rPr>
              <a:t>in</a:t>
            </a:r>
            <a:r>
              <a:rPr lang="en" sz="1600"/>
              <a:t> circles:</a:t>
            </a: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if</a:t>
            </a:r>
            <a:r>
              <a:rPr lang="en" sz="1600"/>
              <a:t> diameter &gt; 150:</a:t>
            </a:r>
            <a:br>
              <a:rPr lang="en" sz="1600"/>
            </a:br>
            <a:r>
              <a:rPr lang="en" sz="1600"/>
              <a:t>		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(255, 0, 0)</a:t>
            </a: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elif</a:t>
            </a:r>
            <a:r>
              <a:rPr lang="en" sz="1600"/>
              <a:t> diameter &gt; 100:</a:t>
            </a:r>
            <a:br>
              <a:rPr lang="en" sz="1600"/>
            </a:br>
            <a:r>
              <a:rPr lang="en" sz="1600"/>
              <a:t>		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(200, 200, 0)</a:t>
            </a: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else</a:t>
            </a:r>
            <a:r>
              <a:rPr lang="en" sz="1600"/>
              <a:t>:</a:t>
            </a:r>
            <a:br>
              <a:rPr lang="en" sz="1600"/>
            </a:br>
            <a:r>
              <a:rPr lang="en" sz="1600"/>
              <a:t>		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(100, 200, 100)</a:t>
            </a:r>
            <a:br>
              <a:rPr lang="en" sz="1600"/>
            </a:b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61C4EB"/>
                </a:solidFill>
              </a:rPr>
              <a:t>circle</a:t>
            </a:r>
            <a:r>
              <a:rPr lang="en" sz="1600"/>
              <a:t>(150, 150, diameter)</a:t>
            </a:r>
            <a:endParaRPr sz="1600"/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350" y="12485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269700" y="280925"/>
            <a:ext cx="406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3: Bar Graph Race</a:t>
            </a:r>
            <a:endParaRPr sz="4200"/>
          </a:p>
        </p:txBody>
      </p:sp>
      <p:sp>
        <p:nvSpPr>
          <p:cNvPr id="236" name="Google Shape;236;p45"/>
          <p:cNvSpPr txBox="1"/>
          <p:nvPr>
            <p:ph idx="1" type="body"/>
          </p:nvPr>
        </p:nvSpPr>
        <p:spPr>
          <a:xfrm>
            <a:off x="311700" y="1389600"/>
            <a:ext cx="3643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10 rectangles that grow bigger over time.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Bonus:</a:t>
            </a:r>
            <a:r>
              <a:rPr lang="en" sz="1800"/>
              <a:t> Make small rectangles dark red and large rectangles bright green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0" y="1210650"/>
            <a:ext cx="4066800" cy="35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5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5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/>
          <p:nvPr/>
        </p:nvSpPr>
        <p:spPr>
          <a:xfrm>
            <a:off x="4763600" y="4443850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216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More things to do!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0" y="1301900"/>
            <a:ext cx="3473775" cy="3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6"/>
          <p:cNvPicPr preferRelativeResize="0"/>
          <p:nvPr/>
        </p:nvPicPr>
        <p:blipFill rotWithShape="1">
          <a:blip r:embed="rId4">
            <a:alphaModFix/>
          </a:blip>
          <a:srcRect b="0" l="0" r="0" t="8223"/>
          <a:stretch/>
        </p:blipFill>
        <p:spPr>
          <a:xfrm>
            <a:off x="4713975" y="1489475"/>
            <a:ext cx="4241450" cy="32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6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/>
          <p:nvPr/>
        </p:nvSpPr>
        <p:spPr>
          <a:xfrm>
            <a:off x="434900" y="4445050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3" name="Google Shape;253;p46"/>
          <p:cNvSpPr/>
          <p:nvPr/>
        </p:nvSpPr>
        <p:spPr>
          <a:xfrm>
            <a:off x="4786075" y="4324550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223650"/>
            <a:ext cx="5093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… else if … else Statement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0" y="755600"/>
            <a:ext cx="8520600" cy="4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if</a:t>
            </a:r>
            <a:r>
              <a:rPr lang="en" sz="1600"/>
              <a:t> </a:t>
            </a:r>
            <a:r>
              <a:rPr lang="en" sz="1600">
                <a:solidFill>
                  <a:srgbClr val="D94A7A"/>
                </a:solidFill>
              </a:rPr>
              <a:t>mouseY</a:t>
            </a:r>
            <a:r>
              <a:rPr lang="en" sz="1600">
                <a:solidFill>
                  <a:srgbClr val="FF9FF3"/>
                </a:solidFill>
              </a:rPr>
              <a:t> </a:t>
            </a:r>
            <a:r>
              <a:rPr lang="en" sz="1600"/>
              <a:t>&gt; 500:  </a:t>
            </a:r>
            <a:r>
              <a:rPr lang="en" sz="1600">
                <a:solidFill>
                  <a:srgbClr val="9E9E9E"/>
                </a:solidFill>
              </a:rPr>
              <a:t># Top Half of the screen</a:t>
            </a:r>
            <a:br>
              <a:rPr lang="en" sz="1600"/>
            </a:br>
            <a:r>
              <a:rPr lang="en" sz="1600"/>
              <a:t>	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255, 0, 0</a:t>
            </a:r>
            <a:r>
              <a:rPr lang="en" sz="1600"/>
              <a:t>)</a:t>
            </a:r>
            <a:br>
              <a:rPr lang="en" sz="1600"/>
            </a:br>
            <a:br>
              <a:rPr lang="en" sz="1600"/>
            </a:br>
            <a:r>
              <a:rPr lang="en" sz="1600"/>
              <a:t>	</a:t>
            </a:r>
            <a:r>
              <a:rPr b="1" lang="en" sz="1600">
                <a:solidFill>
                  <a:srgbClr val="93C47D"/>
                </a:solidFill>
              </a:rPr>
              <a:t>elif</a:t>
            </a:r>
            <a:r>
              <a:rPr lang="en" sz="1600"/>
              <a:t> </a:t>
            </a:r>
            <a:r>
              <a:rPr lang="en" sz="1600">
                <a:solidFill>
                  <a:srgbClr val="D94A7A"/>
                </a:solidFill>
              </a:rPr>
              <a:t>mouseX</a:t>
            </a:r>
            <a:r>
              <a:rPr lang="en" sz="1600"/>
              <a:t> &lt;</a:t>
            </a:r>
            <a:r>
              <a:rPr lang="en" sz="1600"/>
              <a:t> 500</a:t>
            </a:r>
            <a:r>
              <a:rPr lang="en" sz="1600"/>
              <a:t>:  </a:t>
            </a:r>
            <a:r>
              <a:rPr lang="en" sz="1600">
                <a:solidFill>
                  <a:srgbClr val="9E9E9E"/>
                </a:solidFill>
              </a:rPr>
              <a:t># Lower left half of screen</a:t>
            </a:r>
            <a:br>
              <a:rPr lang="en" sz="1600">
                <a:solidFill>
                  <a:srgbClr val="9E9E9E"/>
                </a:solidFill>
              </a:rPr>
            </a:br>
            <a:r>
              <a:rPr lang="en" sz="1600"/>
              <a:t>	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0, 255, 0</a:t>
            </a:r>
            <a:r>
              <a:rPr lang="en" sz="1600"/>
              <a:t>)</a:t>
            </a:r>
            <a:br>
              <a:rPr lang="en" sz="1600"/>
            </a:b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e</a:t>
            </a:r>
            <a:r>
              <a:rPr lang="en" sz="1600">
                <a:solidFill>
                  <a:srgbClr val="93C47D"/>
                </a:solidFill>
              </a:rPr>
              <a:t>lse</a:t>
            </a:r>
            <a:r>
              <a:rPr lang="en" sz="1600"/>
              <a:t>:</a:t>
            </a:r>
            <a:r>
              <a:rPr lang="en" sz="1600">
                <a:solidFill>
                  <a:srgbClr val="93C47D"/>
                </a:solidFill>
              </a:rPr>
              <a:t>  </a:t>
            </a:r>
            <a:r>
              <a:rPr lang="en" sz="1600">
                <a:solidFill>
                  <a:srgbClr val="9E9E9E"/>
                </a:solidFill>
              </a:rPr>
              <a:t># Lower right half of screen</a:t>
            </a:r>
            <a:br>
              <a:rPr lang="en" sz="1600">
                <a:solidFill>
                  <a:srgbClr val="9E9E9E"/>
                </a:solidFill>
              </a:rPr>
            </a:br>
            <a:r>
              <a:rPr lang="en" sz="1600"/>
              <a:t>    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0, 0, 255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1C4EB"/>
                </a:solidFill>
              </a:rPr>
              <a:t>    </a:t>
            </a:r>
            <a:r>
              <a:rPr lang="en" sz="1600">
                <a:solidFill>
                  <a:srgbClr val="61C4EB"/>
                </a:solidFill>
              </a:rPr>
              <a:t>circle</a:t>
            </a:r>
            <a:r>
              <a:rPr lang="en" sz="1600"/>
              <a:t>(</a:t>
            </a:r>
            <a:r>
              <a:rPr lang="en" sz="1600">
                <a:solidFill>
                  <a:srgbClr val="D94A7A"/>
                </a:solidFill>
              </a:rPr>
              <a:t>mouseX</a:t>
            </a:r>
            <a:r>
              <a:rPr lang="en" sz="1600"/>
              <a:t>, </a:t>
            </a:r>
            <a:r>
              <a:rPr lang="en" sz="1600">
                <a:solidFill>
                  <a:srgbClr val="D94A7A"/>
                </a:solidFill>
              </a:rPr>
              <a:t>mouseY</a:t>
            </a:r>
            <a:r>
              <a:rPr lang="en" sz="1600"/>
              <a:t>, 150)</a:t>
            </a:r>
            <a:br>
              <a:rPr lang="en" sz="1600"/>
            </a:br>
            <a:r>
              <a:rPr lang="en" sz="1600"/>
              <a:t>	</a:t>
            </a:r>
            <a:br>
              <a:rPr lang="en" sz="1600"/>
            </a:br>
            <a:endParaRPr sz="1600"/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400" y="2228000"/>
            <a:ext cx="2836800" cy="28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expressions</a:t>
            </a:r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73550"/>
            <a:ext cx="81774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statement </a:t>
            </a:r>
            <a:r>
              <a:rPr lang="en" sz="1600">
                <a:solidFill>
                  <a:srgbClr val="FF9900"/>
                </a:solidFill>
              </a:rPr>
              <a:t>“Programming is fun </a:t>
            </a:r>
            <a:r>
              <a:rPr b="1" lang="en" sz="1600">
                <a:solidFill>
                  <a:srgbClr val="FF9900"/>
                </a:solidFill>
              </a:rPr>
              <a:t>AND </a:t>
            </a:r>
            <a:r>
              <a:rPr lang="en" sz="1600">
                <a:solidFill>
                  <a:srgbClr val="FF9900"/>
                </a:solidFill>
              </a:rPr>
              <a:t>useful”</a:t>
            </a:r>
            <a:r>
              <a:rPr lang="en" sz="1600"/>
              <a:t> is </a:t>
            </a:r>
            <a:br>
              <a:rPr lang="en" sz="1600"/>
            </a:br>
            <a:r>
              <a:rPr lang="en" sz="1600">
                <a:solidFill>
                  <a:srgbClr val="34C6C6"/>
                </a:solidFill>
              </a:rPr>
              <a:t>true</a:t>
            </a:r>
            <a:r>
              <a:rPr lang="en" sz="1600"/>
              <a:t>, because programming is fun as well as useful!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statemen</a:t>
            </a:r>
            <a:r>
              <a:rPr lang="en" sz="1600">
                <a:solidFill>
                  <a:srgbClr val="434343"/>
                </a:solidFill>
              </a:rPr>
              <a:t>t</a:t>
            </a:r>
            <a:r>
              <a:rPr lang="en" sz="1600">
                <a:solidFill>
                  <a:srgbClr val="FF9900"/>
                </a:solidFill>
              </a:rPr>
              <a:t> “At 22°C, water is a liquid </a:t>
            </a:r>
            <a:r>
              <a:rPr b="1" lang="en" sz="1600">
                <a:solidFill>
                  <a:srgbClr val="FF9900"/>
                </a:solidFill>
              </a:rPr>
              <a:t>AND </a:t>
            </a:r>
            <a:r>
              <a:rPr lang="en" sz="1600">
                <a:solidFill>
                  <a:srgbClr val="FF9900"/>
                </a:solidFill>
              </a:rPr>
              <a:t>a solid” </a:t>
            </a:r>
            <a:r>
              <a:rPr lang="en" sz="1600"/>
              <a:t>is </a:t>
            </a:r>
            <a:r>
              <a:rPr lang="en" sz="1600">
                <a:solidFill>
                  <a:srgbClr val="34C6C6"/>
                </a:solidFill>
              </a:rPr>
              <a:t>false</a:t>
            </a:r>
            <a:r>
              <a:rPr lang="en" sz="1600"/>
              <a:t>, since water is not a solid at this temperature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But the statement </a:t>
            </a:r>
            <a:r>
              <a:rPr lang="en" sz="1600">
                <a:solidFill>
                  <a:srgbClr val="FF9900"/>
                </a:solidFill>
              </a:rPr>
              <a:t>“At 22°C, water is a liquid </a:t>
            </a:r>
            <a:r>
              <a:rPr b="1" lang="en" sz="1600">
                <a:solidFill>
                  <a:srgbClr val="FF9900"/>
                </a:solidFill>
              </a:rPr>
              <a:t>OR </a:t>
            </a:r>
            <a:r>
              <a:rPr lang="en" sz="1600">
                <a:solidFill>
                  <a:srgbClr val="FF9900"/>
                </a:solidFill>
              </a:rPr>
              <a:t>a solid”</a:t>
            </a:r>
            <a:r>
              <a:rPr lang="en" sz="1600"/>
              <a:t> is </a:t>
            </a:r>
            <a:r>
              <a:rPr lang="en" sz="1600">
                <a:solidFill>
                  <a:srgbClr val="34C6C6"/>
                </a:solidFill>
              </a:rPr>
              <a:t>true</a:t>
            </a:r>
            <a:r>
              <a:rPr lang="en" sz="1600"/>
              <a:t>, since water is ONE of those things (a liquid)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Expressions (not + And) Example</a:t>
            </a:r>
            <a:endParaRPr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-147525" y="1093850"/>
            <a:ext cx="8520600" cy="41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E9E9E"/>
                </a:solidFill>
              </a:rPr>
              <a:t># Don't need to be global because they reset every time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top = </a:t>
            </a:r>
            <a:r>
              <a:rPr lang="en" sz="1200">
                <a:solidFill>
                  <a:srgbClr val="D94A7A"/>
                </a:solidFill>
              </a:rPr>
              <a:t>mouseY </a:t>
            </a:r>
            <a:r>
              <a:rPr lang="en" sz="1200"/>
              <a:t>&lt;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bottom = </a:t>
            </a:r>
            <a:r>
              <a:rPr lang="en" sz="1200">
                <a:solidFill>
                  <a:srgbClr val="D94A7A"/>
                </a:solidFill>
              </a:rPr>
              <a:t>mouseY </a:t>
            </a:r>
            <a:r>
              <a:rPr lang="en" sz="1200"/>
              <a:t>&gt;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right = </a:t>
            </a:r>
            <a:r>
              <a:rPr lang="en" sz="1200">
                <a:solidFill>
                  <a:srgbClr val="D94A7A"/>
                </a:solidFill>
              </a:rPr>
              <a:t>mouseX</a:t>
            </a:r>
            <a:r>
              <a:rPr lang="en" sz="1200"/>
              <a:t> &gt;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left = </a:t>
            </a:r>
            <a:r>
              <a:rPr lang="en" sz="1200">
                <a:solidFill>
                  <a:srgbClr val="D94A7A"/>
                </a:solidFill>
              </a:rPr>
              <a:t>mouseX</a:t>
            </a:r>
            <a:r>
              <a:rPr lang="en" sz="1200"/>
              <a:t> &lt; 500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</a:rPr>
              <a:t>    # Colours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top </a:t>
            </a:r>
            <a:r>
              <a:rPr lang="en" sz="1200">
                <a:solidFill>
                  <a:srgbClr val="34C6C6"/>
                </a:solidFill>
              </a:rPr>
              <a:t>and</a:t>
            </a:r>
            <a:r>
              <a:rPr lang="en" sz="1200"/>
              <a:t> left: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(255, 0, 0)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elif</a:t>
            </a:r>
            <a:r>
              <a:rPr lang="en" sz="1200"/>
              <a:t> bottom </a:t>
            </a:r>
            <a:r>
              <a:rPr lang="en" sz="1200">
                <a:solidFill>
                  <a:srgbClr val="34C6C6"/>
                </a:solidFill>
              </a:rPr>
              <a:t>and</a:t>
            </a:r>
            <a:r>
              <a:rPr lang="en" sz="1200"/>
              <a:t> right: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(0, 255, 0)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else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(0, 0, 255)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1200">
                <a:solidFill>
                  <a:srgbClr val="9E9E9E"/>
                </a:solidFill>
              </a:rPr>
              <a:t> # Shapes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right </a:t>
            </a:r>
            <a:r>
              <a:rPr lang="en" sz="1200">
                <a:solidFill>
                  <a:srgbClr val="34C6C6"/>
                </a:solidFill>
              </a:rPr>
              <a:t>and not</a:t>
            </a:r>
            <a:r>
              <a:rPr lang="en" sz="1200"/>
              <a:t> bottom: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square</a:t>
            </a:r>
            <a:r>
              <a:rPr lang="en" sz="1200"/>
              <a:t>(</a:t>
            </a:r>
            <a:r>
              <a:rPr lang="en" sz="1200">
                <a:solidFill>
                  <a:srgbClr val="D94A7A"/>
                </a:solidFill>
              </a:rPr>
              <a:t>mouseX</a:t>
            </a:r>
            <a:r>
              <a:rPr lang="en" sz="1200"/>
              <a:t>, </a:t>
            </a:r>
            <a:r>
              <a:rPr lang="en" sz="1200">
                <a:solidFill>
                  <a:srgbClr val="D94A7A"/>
                </a:solidFill>
              </a:rPr>
              <a:t>mouseY</a:t>
            </a:r>
            <a:r>
              <a:rPr lang="en" sz="1200"/>
              <a:t>, 150)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else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circle</a:t>
            </a:r>
            <a:r>
              <a:rPr lang="en" sz="1200"/>
              <a:t>(</a:t>
            </a:r>
            <a:r>
              <a:rPr lang="en" sz="1200">
                <a:solidFill>
                  <a:srgbClr val="D94A7A"/>
                </a:solidFill>
              </a:rPr>
              <a:t>mouseX</a:t>
            </a:r>
            <a:r>
              <a:rPr lang="en" sz="1200"/>
              <a:t>, </a:t>
            </a:r>
            <a:r>
              <a:rPr lang="en" sz="1200">
                <a:solidFill>
                  <a:srgbClr val="D94A7A"/>
                </a:solidFill>
              </a:rPr>
              <a:t>mouseY</a:t>
            </a:r>
            <a:r>
              <a:rPr lang="en" sz="1200"/>
              <a:t>, 150)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775" y="1362800"/>
            <a:ext cx="3668600" cy="366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555600"/>
            <a:ext cx="659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0: Bouncing Back (Review) </a:t>
            </a:r>
            <a:endParaRPr sz="4200"/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1389600"/>
            <a:ext cx="4275600" cy="3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Draw a circle that moves to the right and </a:t>
            </a:r>
            <a:r>
              <a:rPr b="1" lang="en" sz="2200"/>
              <a:t>bounces</a:t>
            </a:r>
            <a:r>
              <a:rPr lang="en" sz="2200"/>
              <a:t> </a:t>
            </a:r>
            <a:br>
              <a:rPr lang="en" sz="2200"/>
            </a:br>
            <a:br>
              <a:rPr lang="en" sz="2200"/>
            </a:br>
            <a:r>
              <a:rPr lang="en" sz="2200"/>
              <a:t>(i.e.</a:t>
            </a:r>
            <a:r>
              <a:rPr lang="en" sz="2200"/>
              <a:t> changes directions when it hits an edge of the window.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u="sng"/>
              <a:t>Hint</a:t>
            </a:r>
            <a:r>
              <a:rPr lang="en" sz="2200"/>
              <a:t>: Ask your mentors questions! </a:t>
            </a:r>
            <a:endParaRPr sz="2200"/>
          </a:p>
        </p:txBody>
      </p:sp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42883" l="0" r="0" t="0"/>
          <a:stretch/>
        </p:blipFill>
        <p:spPr>
          <a:xfrm>
            <a:off x="5012700" y="1517550"/>
            <a:ext cx="3691400" cy="2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555600"/>
            <a:ext cx="745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0.5: ScreenSaver (Review)</a:t>
            </a:r>
            <a:endParaRPr sz="4200"/>
          </a:p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389600"/>
            <a:ext cx="381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Make the circle from Exercise 0 start in a random direction and bounce like a screensaver.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u="sng"/>
              <a:t>Hint</a:t>
            </a:r>
            <a:r>
              <a:rPr lang="en" sz="2200"/>
              <a:t>: Ask your mentors questions! </a:t>
            </a:r>
            <a:endParaRPr sz="2200"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00" y="1463700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List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What’s a list?</a:t>
            </a:r>
            <a:endParaRPr/>
          </a:p>
        </p:txBody>
      </p:sp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311700" y="2310900"/>
            <a:ext cx="79116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b="1" lang="en"/>
              <a:t>list</a:t>
            </a:r>
            <a:r>
              <a:rPr lang="en"/>
              <a:t> holds multiple values - handy for storing</a:t>
            </a:r>
            <a:br>
              <a:rPr lang="en"/>
            </a:br>
            <a:r>
              <a:rPr lang="en"/>
              <a:t>a lot of whatever you want!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allows you to create a whole bunch of similar variables at the same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Lets us reduce the number of separate variables we have to make</a:t>
            </a:r>
            <a:endParaRPr/>
          </a:p>
        </p:txBody>
      </p:sp>
      <p:graphicFrame>
        <p:nvGraphicFramePr>
          <p:cNvPr id="158" name="Google Shape;158;p33"/>
          <p:cNvGraphicFramePr/>
          <p:nvPr/>
        </p:nvGraphicFramePr>
        <p:xfrm>
          <a:off x="952500" y="132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{8271625C-2F72-4DBA-9836-803303D7901B}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Students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“Henry”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“Alice”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“Jack”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“Alex”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